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422" r:id="rId4"/>
    <p:sldId id="423" r:id="rId5"/>
    <p:sldId id="424" r:id="rId6"/>
    <p:sldId id="425" r:id="rId7"/>
    <p:sldId id="42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422"/>
            <p14:sldId id="423"/>
            <p14:sldId id="424"/>
            <p14:sldId id="425"/>
            <p14:sldId id="426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 varScale="1">
        <p:scale>
          <a:sx n="89" d="100"/>
          <a:sy n="89" d="100"/>
        </p:scale>
        <p:origin x="12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DA256-91B4-44AE-92D1-0FC5812B46BC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EE4-ED30-4C2C-A03A-12B888BF9BFD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0A430-F688-4C90-A6E9-C351AD3860CA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8224A-76AB-4505-8439-15E0DF090A3B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2B45-5FD8-4169-8512-508B8BD76FFF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5CAB-2AA0-4A4E-9B18-F85D7547186D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3D8E-3AC6-494C-A157-696796A606AA}" type="datetime1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BDA4-6B8C-40F7-922F-FE091014027B}" type="datetime1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B17C-A052-423F-AD67-9AFBE879A808}" type="datetime1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DC79-C32E-49AC-9F4B-506031A20481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D980-3D37-47B4-9FAB-1C8ADB839AA6}" type="datetime1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383C-2E17-4D3C-865B-10FF25F045DC}" type="datetime1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Cloud </a:t>
            </a:r>
            <a:r>
              <a:rPr lang="en-US" b="1" dirty="0"/>
              <a:t>Technology Fundaments 21UCA501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Monisha S M </a:t>
            </a:r>
            <a:r>
              <a:rPr lang="en-US" dirty="0" smtClean="0"/>
              <a:t>-Assistant Professor </a:t>
            </a:r>
            <a:r>
              <a:rPr lang="en-US" dirty="0" smtClean="0"/>
              <a:t>Computer </a:t>
            </a:r>
            <a:r>
              <a:rPr lang="en-US" dirty="0" smtClean="0"/>
              <a:t>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“The NIST Definition of Cloud Computing” by Peter </a:t>
            </a:r>
            <a:r>
              <a:rPr lang="en-US" sz="2000" dirty="0" err="1"/>
              <a:t>Mell</a:t>
            </a:r>
            <a:r>
              <a:rPr lang="en-US" sz="2000" dirty="0"/>
              <a:t> and Tim </a:t>
            </a:r>
            <a:r>
              <a:rPr lang="en-US" sz="2000" dirty="0" err="1"/>
              <a:t>Grance</a:t>
            </a:r>
            <a:r>
              <a:rPr lang="en-US" sz="2000" dirty="0"/>
              <a:t> (version 14, </a:t>
            </a:r>
            <a:r>
              <a:rPr lang="en-US" sz="2000" dirty="0" smtClean="0"/>
              <a:t>10/7/2009) described </a:t>
            </a:r>
            <a:r>
              <a:rPr lang="en-US" sz="2000" dirty="0"/>
              <a:t>previously in this chapter (refer to Figure 1.1) that classified cloud computing into </a:t>
            </a:r>
            <a:r>
              <a:rPr lang="en-US" sz="2000" dirty="0" smtClean="0"/>
              <a:t>the three </a:t>
            </a:r>
            <a:r>
              <a:rPr lang="en-US" sz="2000" dirty="0"/>
              <a:t>SPI service models (</a:t>
            </a:r>
            <a:r>
              <a:rPr lang="en-US" sz="2000" dirty="0" err="1"/>
              <a:t>SaaS</a:t>
            </a:r>
            <a:r>
              <a:rPr lang="en-US" sz="2000" dirty="0"/>
              <a:t>, </a:t>
            </a:r>
            <a:r>
              <a:rPr lang="en-US" sz="2000" dirty="0" err="1"/>
              <a:t>IaaS</a:t>
            </a:r>
            <a:r>
              <a:rPr lang="en-US" sz="2000" dirty="0"/>
              <a:t>, and </a:t>
            </a:r>
            <a:r>
              <a:rPr lang="en-US" sz="2000" dirty="0" err="1"/>
              <a:t>PaaS</a:t>
            </a:r>
            <a:r>
              <a:rPr lang="en-US" sz="2000" dirty="0"/>
              <a:t>) and four cloud types (public, private, </a:t>
            </a:r>
            <a:r>
              <a:rPr lang="en-US" sz="2000" dirty="0" smtClean="0"/>
              <a:t>community, and </a:t>
            </a:r>
            <a:r>
              <a:rPr lang="en-US" sz="2000" dirty="0"/>
              <a:t>hybrid), also assigns five essential characteristics that cloud computing systems must offer: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On-demand self-service: </a:t>
            </a:r>
            <a:r>
              <a:rPr lang="en-US" sz="2000" dirty="0"/>
              <a:t>A client can provision computer resources without the need </a:t>
            </a:r>
            <a:r>
              <a:rPr lang="en-US" sz="2000" dirty="0" smtClean="0"/>
              <a:t>for Interaction </a:t>
            </a:r>
            <a:r>
              <a:rPr lang="en-US" sz="2000" dirty="0"/>
              <a:t>with cloud service provider personnel.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Broad network access: </a:t>
            </a:r>
            <a:r>
              <a:rPr lang="en-US" sz="2000" dirty="0"/>
              <a:t>Access to resources in the cloud is available over the </a:t>
            </a:r>
            <a:r>
              <a:rPr lang="en-US" sz="2000" dirty="0" smtClean="0"/>
              <a:t>network using </a:t>
            </a:r>
            <a:r>
              <a:rPr lang="en-US" sz="2000" dirty="0"/>
              <a:t>standard methods in a manner that provides platform-independent access to </a:t>
            </a:r>
            <a:r>
              <a:rPr lang="en-US" sz="2000" dirty="0" smtClean="0"/>
              <a:t>clients of </a:t>
            </a:r>
            <a:r>
              <a:rPr lang="en-US" sz="2000" dirty="0"/>
              <a:t>all </a:t>
            </a:r>
            <a:r>
              <a:rPr lang="en-US" sz="2000" dirty="0" err="1" smtClean="0"/>
              <a:t>types.This</a:t>
            </a:r>
            <a:r>
              <a:rPr lang="en-US" sz="2000" dirty="0" smtClean="0"/>
              <a:t> </a:t>
            </a:r>
            <a:r>
              <a:rPr lang="en-US" sz="2000" dirty="0"/>
              <a:t>includes a mixture of heterogeneous operating systems, and thick and thin </a:t>
            </a:r>
            <a:r>
              <a:rPr lang="en-US" sz="2000" dirty="0" smtClean="0"/>
              <a:t>platforms such </a:t>
            </a:r>
            <a:r>
              <a:rPr lang="en-US" sz="2000" dirty="0"/>
              <a:t>as laptops, mobile phones, and PDA.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 </a:t>
            </a:r>
            <a:r>
              <a:rPr lang="en-US" sz="2000" b="1" dirty="0"/>
              <a:t>Resource pooling: </a:t>
            </a:r>
            <a:r>
              <a:rPr lang="en-US" sz="2000" dirty="0"/>
              <a:t>A cloud service provider creates resources that are pooled together in </a:t>
            </a:r>
            <a:r>
              <a:rPr lang="en-US" sz="2000" dirty="0" smtClean="0"/>
              <a:t>a system </a:t>
            </a:r>
            <a:r>
              <a:rPr lang="en-US" sz="2000" dirty="0"/>
              <a:t>that supports multi-tenant </a:t>
            </a:r>
            <a:r>
              <a:rPr lang="en-US" sz="2000" dirty="0" smtClean="0"/>
              <a:t>usage. Physical </a:t>
            </a:r>
            <a:r>
              <a:rPr lang="en-US" sz="2000" dirty="0"/>
              <a:t>and virtual systems are dynamically allocated or reallocated as needed. </a:t>
            </a:r>
            <a:r>
              <a:rPr lang="en-US" sz="2000" dirty="0" smtClean="0"/>
              <a:t>Intrinsic in </a:t>
            </a:r>
            <a:r>
              <a:rPr lang="en-US" sz="2000" dirty="0"/>
              <a:t>this concept of pooling is the idea of abstraction that hides the location of </a:t>
            </a:r>
            <a:r>
              <a:rPr lang="en-US" sz="2000" dirty="0" smtClean="0"/>
              <a:t>resources such </a:t>
            </a:r>
            <a:r>
              <a:rPr lang="en-US" sz="2000" dirty="0"/>
              <a:t>as virtual machines, processing, memory, storage, and network bandwidth </a:t>
            </a:r>
            <a:r>
              <a:rPr lang="en-US" sz="2000" dirty="0" smtClean="0"/>
              <a:t>and connectivity</a:t>
            </a:r>
            <a:r>
              <a:rPr lang="en-US" sz="2000" dirty="0"/>
              <a:t>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393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  <a:r>
              <a:rPr lang="en-US" sz="2400" b="1" dirty="0"/>
              <a:t>Rapid elasticity: </a:t>
            </a:r>
            <a:r>
              <a:rPr lang="en-US" sz="2400" dirty="0"/>
              <a:t>Resources can be rapidly and elastically provisioned.</a:t>
            </a:r>
          </a:p>
          <a:p>
            <a:r>
              <a:rPr lang="en-US" sz="2400" dirty="0"/>
              <a:t>The system can add resources by either scaling up systems (more powerful computers) </a:t>
            </a:r>
            <a:r>
              <a:rPr lang="en-US" sz="2400" dirty="0" smtClean="0"/>
              <a:t>or scaling </a:t>
            </a:r>
            <a:r>
              <a:rPr lang="en-US" sz="2400" dirty="0"/>
              <a:t>out systems (more computers of the same kind), and scaling may be automatic </a:t>
            </a:r>
            <a:r>
              <a:rPr lang="en-US" sz="2400" dirty="0" smtClean="0"/>
              <a:t>or manual</a:t>
            </a:r>
            <a:r>
              <a:rPr lang="en-US" sz="2400" dirty="0"/>
              <a:t>. From the standpoint of the client, cloud computing resources should look </a:t>
            </a:r>
            <a:r>
              <a:rPr lang="en-US" sz="2400" dirty="0" smtClean="0"/>
              <a:t>limitless and </a:t>
            </a:r>
            <a:r>
              <a:rPr lang="en-US" sz="2400" dirty="0"/>
              <a:t>can be purchased at any time and in any quantity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Measured service: </a:t>
            </a:r>
            <a:r>
              <a:rPr lang="en-US" sz="2400" dirty="0"/>
              <a:t>The use of cloud system resources is measured, audited, and </a:t>
            </a:r>
            <a:r>
              <a:rPr lang="en-US" sz="2400" dirty="0" smtClean="0"/>
              <a:t>reported to </a:t>
            </a:r>
            <a:r>
              <a:rPr lang="en-US" sz="2400" dirty="0"/>
              <a:t>the customer based on a metered system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A client can be charged based on a known metric such as amount of storage used, </a:t>
            </a:r>
            <a:r>
              <a:rPr lang="en-US" sz="2400" dirty="0" err="1" smtClean="0"/>
              <a:t>numberof</a:t>
            </a:r>
            <a:r>
              <a:rPr lang="en-US" sz="2400" dirty="0" smtClean="0"/>
              <a:t> </a:t>
            </a:r>
            <a:r>
              <a:rPr lang="en-US" sz="2400" dirty="0"/>
              <a:t>transactions, network I/O (Input/Output) or bandwidth, amount of processing </a:t>
            </a:r>
            <a:r>
              <a:rPr lang="en-US" sz="2400" dirty="0" smtClean="0"/>
              <a:t>power used</a:t>
            </a:r>
            <a:r>
              <a:rPr lang="en-US" sz="2400" dirty="0"/>
              <a:t>, and so forth. A client is charged based on the level of services provided.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5591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While these five core features of cloud computing are on almost anybody’s list, you also should</a:t>
            </a:r>
          </a:p>
          <a:p>
            <a:r>
              <a:rPr lang="en-US" sz="2400" dirty="0"/>
              <a:t>consider these additional advantages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Lower costs: </a:t>
            </a:r>
            <a:r>
              <a:rPr lang="en-US" sz="2400" dirty="0"/>
              <a:t>Because cloud networks operate at higher efficiencies and with greater </a:t>
            </a:r>
            <a:r>
              <a:rPr lang="en-US" sz="2400" dirty="0" smtClean="0"/>
              <a:t>utilization, significant </a:t>
            </a:r>
            <a:r>
              <a:rPr lang="en-US" sz="2400" dirty="0"/>
              <a:t>cost reductions are often encountered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Ease of utilization: </a:t>
            </a:r>
            <a:r>
              <a:rPr lang="en-US" sz="2400" dirty="0"/>
              <a:t>Depending upon the type of service being offered, you may find </a:t>
            </a:r>
            <a:r>
              <a:rPr lang="en-US" sz="2400" dirty="0" smtClean="0"/>
              <a:t>that you </a:t>
            </a:r>
            <a:r>
              <a:rPr lang="en-US" sz="2400" dirty="0"/>
              <a:t>do not require hardware or software licenses to implement your service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Quality of Service: </a:t>
            </a:r>
            <a:r>
              <a:rPr lang="en-US" sz="2400" dirty="0"/>
              <a:t>The Quality of Service (</a:t>
            </a:r>
            <a:r>
              <a:rPr lang="en-US" sz="2400" dirty="0" err="1"/>
              <a:t>QoS</a:t>
            </a:r>
            <a:r>
              <a:rPr lang="en-US" sz="2400" dirty="0"/>
              <a:t>) is something that you can obtain </a:t>
            </a:r>
            <a:r>
              <a:rPr lang="en-US" sz="2400" dirty="0" smtClean="0"/>
              <a:t>under contract </a:t>
            </a:r>
            <a:r>
              <a:rPr lang="en-US" sz="2400" dirty="0"/>
              <a:t>from your vendor.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9157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  <a:r>
              <a:rPr lang="en-US" sz="2400" b="1" dirty="0"/>
              <a:t>Reliability: </a:t>
            </a:r>
            <a:r>
              <a:rPr lang="en-US" sz="2400" dirty="0"/>
              <a:t>The scale of cloud computing networks and their ability to provide load </a:t>
            </a:r>
            <a:r>
              <a:rPr lang="en-US" sz="2400" dirty="0" smtClean="0"/>
              <a:t>balancing and </a:t>
            </a:r>
            <a:r>
              <a:rPr lang="en-US" sz="2400" dirty="0"/>
              <a:t>failover makes them highly reliable, often much more reliable than what you</a:t>
            </a:r>
          </a:p>
          <a:p>
            <a:r>
              <a:rPr lang="en-US" sz="2400" dirty="0"/>
              <a:t>can achieve in a single organization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Outsourced IT management: </a:t>
            </a:r>
            <a:r>
              <a:rPr lang="en-US" sz="2400" dirty="0"/>
              <a:t>A cloud computing deployment lets someone else </a:t>
            </a:r>
            <a:r>
              <a:rPr lang="en-US" sz="2400" dirty="0" smtClean="0"/>
              <a:t>manage your </a:t>
            </a:r>
            <a:r>
              <a:rPr lang="en-US" sz="2400" dirty="0"/>
              <a:t>computing infrastructure while you manage your business. In most instances, </a:t>
            </a:r>
            <a:r>
              <a:rPr lang="en-US" sz="2400" dirty="0" smtClean="0"/>
              <a:t>you achieve </a:t>
            </a:r>
            <a:r>
              <a:rPr lang="en-US" sz="2400" dirty="0"/>
              <a:t>considerable reductions in IT staffing costs.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4420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Benefits of Cloud Computing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 </a:t>
            </a:r>
            <a:r>
              <a:rPr lang="en-US" sz="2400" b="1" dirty="0"/>
              <a:t>Simplified maintenance and upgrade: </a:t>
            </a:r>
            <a:r>
              <a:rPr lang="en-US" sz="2400" dirty="0"/>
              <a:t>Because the system is centralized, you can </a:t>
            </a:r>
            <a:r>
              <a:rPr lang="en-US" sz="2400" dirty="0" smtClean="0"/>
              <a:t>easily apply </a:t>
            </a:r>
            <a:r>
              <a:rPr lang="en-US" sz="2400" dirty="0"/>
              <a:t>patches and upgrades. This means your users always have access to the latest </a:t>
            </a:r>
            <a:r>
              <a:rPr lang="en-US" sz="2400" dirty="0" smtClean="0"/>
              <a:t>software versions.</a:t>
            </a:r>
          </a:p>
          <a:p>
            <a:endParaRPr lang="en-US" sz="2400" dirty="0"/>
          </a:p>
          <a:p>
            <a:r>
              <a:rPr lang="en-US" sz="2400" dirty="0"/>
              <a:t>l </a:t>
            </a:r>
            <a:r>
              <a:rPr lang="en-US" sz="2400" b="1" dirty="0"/>
              <a:t>Low Barrier to Entry: </a:t>
            </a:r>
            <a:r>
              <a:rPr lang="en-US" sz="2400" dirty="0"/>
              <a:t>In particular, upfront capital expenditures are </a:t>
            </a:r>
            <a:r>
              <a:rPr lang="en-US" sz="2400" dirty="0" smtClean="0"/>
              <a:t>dramatically reduced</a:t>
            </a:r>
            <a:r>
              <a:rPr lang="en-US" sz="2400" dirty="0"/>
              <a:t>. In cloud computing, anyone can be a giant at any time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This very long list of benefits should make it obvious why so many people are excited about </a:t>
            </a:r>
            <a:r>
              <a:rPr lang="en-US" sz="2400" dirty="0" smtClean="0"/>
              <a:t>the idea </a:t>
            </a:r>
            <a:r>
              <a:rPr lang="en-US" sz="2400" dirty="0"/>
              <a:t>of cloud computing. Cloud computing is not a panacea, however. In many instances, cloud</a:t>
            </a:r>
          </a:p>
          <a:p>
            <a:r>
              <a:rPr lang="en-US" sz="2400" dirty="0"/>
              <a:t>computing doesn’t work well for particular applications.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 dirty="0" err="1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1626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Monisha S M -Assistant Professor Computer Application </a:t>
            </a:r>
            <a:r>
              <a:rPr lang="en-US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728</Words>
  <Application>Microsoft Office PowerPoint</Application>
  <PresentationFormat>On-screen Show (4:3)</PresentationFormat>
  <Paragraphs>47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Times New Roman</vt:lpstr>
      <vt:lpstr>Office Theme</vt:lpstr>
      <vt:lpstr>Cloud Technology Fundaments 21UCA501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Microsoft account</cp:lastModifiedBy>
  <cp:revision>168</cp:revision>
  <dcterms:created xsi:type="dcterms:W3CDTF">2006-08-16T00:00:00Z</dcterms:created>
  <dcterms:modified xsi:type="dcterms:W3CDTF">2023-08-05T17:52:04Z</dcterms:modified>
</cp:coreProperties>
</file>